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91" r:id="rId3"/>
    <p:sldId id="292" r:id="rId4"/>
    <p:sldId id="301" r:id="rId5"/>
    <p:sldId id="257" r:id="rId6"/>
    <p:sldId id="299" r:id="rId7"/>
    <p:sldId id="300" r:id="rId8"/>
    <p:sldId id="293" r:id="rId9"/>
    <p:sldId id="294" r:id="rId10"/>
    <p:sldId id="298" r:id="rId11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A0049B-EDFD-4212-97C9-A5CC9FE31512}">
  <a:tblStyle styleId="{B0A0049B-EDFD-4212-97C9-A5CC9FE315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6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8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38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44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837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491588"/>
            <a:ext cx="4114800" cy="17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34313"/>
            <a:ext cx="41148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mos.com/calculator/pprk9eor3i?lang=en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6537" y="1250789"/>
            <a:ext cx="7434860" cy="1999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Zlatni Rez (The Golden Ratio)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57200" y="3122849"/>
            <a:ext cx="41148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Josip Mrdeza</a:t>
            </a:r>
            <a:endParaRPr dirty="0"/>
          </a:p>
        </p:txBody>
      </p:sp>
      <p:pic>
        <p:nvPicPr>
          <p:cNvPr id="1030" name="Picture 6" descr="The Golden Ratio: The Ultimate Guide to Understanding and Using It">
            <a:extLst>
              <a:ext uri="{FF2B5EF4-FFF2-40B4-BE49-F238E27FC236}">
                <a16:creationId xmlns:a16="http://schemas.microsoft.com/office/drawing/2014/main" id="{DC935E14-F4BE-441D-809F-0A23E6FB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953" y="3356975"/>
            <a:ext cx="3528354" cy="161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lden Ratio">
            <a:extLst>
              <a:ext uri="{FF2B5EF4-FFF2-40B4-BE49-F238E27FC236}">
                <a16:creationId xmlns:a16="http://schemas.microsoft.com/office/drawing/2014/main" id="{6198EAFF-1151-4605-BAA4-11FA8F506E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81" y="3356975"/>
            <a:ext cx="1617162" cy="161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ust bought this for 61.8 euro what a piece of art">
            <a:extLst>
              <a:ext uri="{FF2B5EF4-FFF2-40B4-BE49-F238E27FC236}">
                <a16:creationId xmlns:a16="http://schemas.microsoft.com/office/drawing/2014/main" id="{EC798523-3292-494C-AF2B-AE3A6211B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15" y="3356976"/>
            <a:ext cx="1379856" cy="161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457200" y="238605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bi bilo to.</a:t>
            </a:r>
            <a:endParaRPr dirty="0"/>
          </a:p>
        </p:txBody>
      </p:sp>
      <p:sp>
        <p:nvSpPr>
          <p:cNvPr id="51" name="Google Shape;47;p15">
            <a:extLst>
              <a:ext uri="{FF2B5EF4-FFF2-40B4-BE49-F238E27FC236}">
                <a16:creationId xmlns:a16="http://schemas.microsoft.com/office/drawing/2014/main" id="{4ACCB046-7939-48A5-99A2-B7E97C288043}"/>
              </a:ext>
            </a:extLst>
          </p:cNvPr>
          <p:cNvSpPr txBox="1">
            <a:spLocks/>
          </p:cNvSpPr>
          <p:nvPr/>
        </p:nvSpPr>
        <p:spPr>
          <a:xfrm>
            <a:off x="457200" y="1134477"/>
            <a:ext cx="8229600" cy="3948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8A0E5-56A0-4449-8D5A-842A56FAE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77" y="1795724"/>
            <a:ext cx="1927899" cy="654317"/>
          </a:xfrm>
          <a:prstGeom prst="rect">
            <a:avLst/>
          </a:prstGeom>
        </p:spPr>
      </p:pic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852054" y="0"/>
            <a:ext cx="7439891" cy="1149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 je zlatni rez (omjer)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57199" y="1149927"/>
            <a:ext cx="5730659" cy="3524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To je </a:t>
            </a:r>
            <a:r>
              <a:rPr lang="hr-H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kompozicijski zakon u kojem se manji dio prema većem odnosi kao veći dio prema ukupnom.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Tj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 &gt; b &gt; 0.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rgbClr val="202122"/>
                </a:solidFill>
                <a:latin typeface="Arial" panose="020B0604020202020204" pitchFamily="34" charset="0"/>
              </a:rPr>
              <a:t>Označ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ava se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kao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hr-HR" dirty="0">
                <a:solidFill>
                  <a:srgbClr val="202122"/>
                </a:solidFill>
                <a:latin typeface="Arial" panose="020B0604020202020204" pitchFamily="34" charset="0"/>
              </a:rPr>
              <a:t>grčko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slovo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s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aproksimiranom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hr-HR" dirty="0">
                <a:solidFill>
                  <a:srgbClr val="202122"/>
                </a:solidFill>
                <a:latin typeface="Arial" panose="020B0604020202020204" pitchFamily="34" charset="0"/>
              </a:rPr>
              <a:t>iracionalnom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vrijednosti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hr-HR" b="0" i="0" dirty="0">
                <a:solidFill>
                  <a:srgbClr val="202122"/>
                </a:solidFill>
                <a:effectLst/>
                <a:latin typeface="Nimbus Roman No9 L"/>
              </a:rPr>
              <a:t>1.618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Nimbus Roman No9 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2"/>
                </a:solidFill>
                <a:effectLst/>
                <a:latin typeface="Nimbus Roman No9 L"/>
              </a:rPr>
              <a:t>Estetski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 je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Nimbus Roman No9 L"/>
              </a:rPr>
              <a:t>ugodan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Nimbus Roman No9 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122"/>
                </a:solidFill>
                <a:latin typeface="Nimbus Roman No9 L"/>
              </a:rPr>
              <a:t>Zlatni</a:t>
            </a:r>
            <a:r>
              <a:rPr lang="en-US" dirty="0">
                <a:solidFill>
                  <a:srgbClr val="202122"/>
                </a:solidFill>
                <a:latin typeface="Nimbus Roman No9 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Nimbus Roman No9 L"/>
              </a:rPr>
              <a:t>rez</a:t>
            </a:r>
            <a:r>
              <a:rPr lang="en-US" dirty="0">
                <a:solidFill>
                  <a:srgbClr val="202122"/>
                </a:solidFill>
                <a:latin typeface="Nimbus Roman No9 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Nimbus Roman No9 L"/>
              </a:rPr>
              <a:t>ima</a:t>
            </a:r>
            <a:r>
              <a:rPr lang="en-US" dirty="0">
                <a:solidFill>
                  <a:srgbClr val="202122"/>
                </a:solidFill>
                <a:latin typeface="Nimbus Roman No9 L"/>
              </a:rPr>
              <a:t> par </a:t>
            </a:r>
            <a:r>
              <a:rPr lang="en-US" dirty="0" err="1">
                <a:solidFill>
                  <a:srgbClr val="202122"/>
                </a:solidFill>
                <a:latin typeface="Nimbus Roman No9 L"/>
              </a:rPr>
              <a:t>drugacijih</a:t>
            </a:r>
            <a:r>
              <a:rPr lang="en-US" dirty="0">
                <a:solidFill>
                  <a:srgbClr val="202122"/>
                </a:solidFill>
                <a:latin typeface="Nimbus Roman No9 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Nimbus Roman No9 L"/>
              </a:rPr>
              <a:t>naziva</a:t>
            </a:r>
            <a:r>
              <a:rPr lang="en-US" dirty="0">
                <a:solidFill>
                  <a:srgbClr val="202122"/>
                </a:solidFill>
                <a:latin typeface="Nimbus Roman No9 L"/>
              </a:rPr>
              <a:t>: </a:t>
            </a:r>
            <a:br>
              <a:rPr lang="en-US" dirty="0">
                <a:solidFill>
                  <a:srgbClr val="202122"/>
                </a:solidFill>
                <a:latin typeface="Nimbus Roman No9 L"/>
              </a:rPr>
            </a:br>
            <a:r>
              <a:rPr lang="en-US" dirty="0" err="1">
                <a:solidFill>
                  <a:srgbClr val="202122"/>
                </a:solidFill>
                <a:latin typeface="Nimbus Roman No9 L"/>
              </a:rPr>
              <a:t>Zlatna</a:t>
            </a:r>
            <a:r>
              <a:rPr lang="en-US" dirty="0">
                <a:solidFill>
                  <a:srgbClr val="202122"/>
                </a:solidFill>
                <a:latin typeface="Nimbus Roman No9 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Nimbus Roman No9 L"/>
              </a:rPr>
              <a:t>sredina</a:t>
            </a:r>
            <a:r>
              <a:rPr lang="en-US" dirty="0">
                <a:solidFill>
                  <a:srgbClr val="202122"/>
                </a:solidFill>
                <a:latin typeface="Nimbus Roman No9 L"/>
              </a:rPr>
              <a:t>, </a:t>
            </a:r>
            <a:r>
              <a:rPr lang="en-US" dirty="0" err="1">
                <a:solidFill>
                  <a:srgbClr val="202122"/>
                </a:solidFill>
                <a:latin typeface="Nimbus Roman No9 L"/>
              </a:rPr>
              <a:t>Božanska</a:t>
            </a:r>
            <a:r>
              <a:rPr lang="en-US" dirty="0">
                <a:solidFill>
                  <a:srgbClr val="202122"/>
                </a:solidFill>
                <a:latin typeface="Nimbus Roman No9 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Nimbus Roman No9 L"/>
              </a:rPr>
              <a:t>proporcija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zlatni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omjer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ili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samo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fi.</a:t>
            </a:r>
            <a:endParaRPr lang="en-US" dirty="0">
              <a:solidFill>
                <a:srgbClr val="202122"/>
              </a:solidFill>
              <a:latin typeface="Nimbus Roman No9 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64F3F2-5CE4-403F-91F2-9E9159FD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78" y="1056082"/>
            <a:ext cx="20955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60F5D2-07B7-4944-A5AA-E5D465454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593" y="2246589"/>
            <a:ext cx="2542269" cy="470634"/>
          </a:xfrm>
          <a:prstGeom prst="rect">
            <a:avLst/>
          </a:prstGeom>
        </p:spPr>
      </p:pic>
      <p:pic>
        <p:nvPicPr>
          <p:cNvPr id="8" name="Picture 10" descr="Fibonacci Infinite Spiral | Fibonacci, Spiral, Visionary art">
            <a:extLst>
              <a:ext uri="{FF2B5EF4-FFF2-40B4-BE49-F238E27FC236}">
                <a16:creationId xmlns:a16="http://schemas.microsoft.com/office/drawing/2014/main" id="{A5C9EE89-DFBF-433E-8443-1B90903152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06" y="3134990"/>
            <a:ext cx="1719041" cy="121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8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852054" y="0"/>
            <a:ext cx="7439891" cy="1149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Sto</a:t>
            </a:r>
            <a:r>
              <a:rPr lang="en-US" dirty="0"/>
              <a:t> je </a:t>
            </a:r>
            <a:r>
              <a:rPr lang="en-US" dirty="0" err="1"/>
              <a:t>zlatni</a:t>
            </a:r>
            <a:r>
              <a:rPr lang="en-US" dirty="0"/>
              <a:t> </a:t>
            </a:r>
            <a:r>
              <a:rPr lang="en-US" dirty="0" err="1"/>
              <a:t>rez</a:t>
            </a:r>
            <a:r>
              <a:rPr lang="en-US" dirty="0"/>
              <a:t> (</a:t>
            </a:r>
            <a:r>
              <a:rPr lang="en-US" dirty="0" err="1"/>
              <a:t>omjer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57198" y="1290179"/>
            <a:ext cx="5850925" cy="29436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Zlatni</a:t>
            </a:r>
            <a:r>
              <a:rPr lang="en-US" dirty="0"/>
              <a:t> </a:t>
            </a:r>
            <a:r>
              <a:rPr lang="en-US" dirty="0" err="1"/>
              <a:t>rez</a:t>
            </a:r>
            <a:r>
              <a:rPr lang="en-US" dirty="0"/>
              <a:t> je </a:t>
            </a:r>
            <a:r>
              <a:rPr lang="en-US" dirty="0" err="1"/>
              <a:t>omjer</a:t>
            </a:r>
            <a:r>
              <a:rPr lang="en-US" dirty="0"/>
              <a:t> </a:t>
            </a:r>
            <a:r>
              <a:rPr lang="en-US" dirty="0" err="1"/>
              <a:t>dijagonale</a:t>
            </a:r>
            <a:r>
              <a:rPr lang="en-US" dirty="0"/>
              <a:t> </a:t>
            </a:r>
            <a:r>
              <a:rPr lang="en-US" dirty="0" err="1"/>
              <a:t>pravilnog</a:t>
            </a:r>
            <a:r>
              <a:rPr lang="en-US" dirty="0"/>
              <a:t> </a:t>
            </a:r>
            <a:r>
              <a:rPr lang="en-US" dirty="0" err="1"/>
              <a:t>peterokuta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njegove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stoga</a:t>
            </a:r>
            <a:r>
              <a:rPr lang="en-US" dirty="0"/>
              <a:t> se </a:t>
            </a:r>
            <a:r>
              <a:rPr lang="en-US" dirty="0" err="1"/>
              <a:t>pojavljuje</a:t>
            </a:r>
            <a:r>
              <a:rPr lang="en-US" dirty="0"/>
              <a:t> u </a:t>
            </a:r>
            <a:r>
              <a:rPr lang="en-US" dirty="0" err="1"/>
              <a:t>konstrukciji</a:t>
            </a:r>
            <a:r>
              <a:rPr lang="en-US" dirty="0"/>
              <a:t> </a:t>
            </a:r>
            <a:r>
              <a:rPr lang="en-US" dirty="0" err="1"/>
              <a:t>dodekaedra</a:t>
            </a:r>
            <a:r>
              <a:rPr lang="en-US" dirty="0"/>
              <a:t> (sl.1) 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ikosaedra</a:t>
            </a:r>
            <a:r>
              <a:rPr lang="en-US" dirty="0"/>
              <a:t> (sl.2).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Korišten</a:t>
            </a:r>
            <a:r>
              <a:rPr lang="en-US" dirty="0"/>
              <a:t> je za </a:t>
            </a:r>
            <a:r>
              <a:rPr lang="en-US" dirty="0" err="1"/>
              <a:t>analizu</a:t>
            </a:r>
            <a:r>
              <a:rPr lang="en-US" dirty="0"/>
              <a:t> </a:t>
            </a:r>
            <a:r>
              <a:rPr lang="en-US" dirty="0" err="1"/>
              <a:t>proporcija</a:t>
            </a:r>
            <a:r>
              <a:rPr lang="en-US" dirty="0"/>
              <a:t> </a:t>
            </a:r>
            <a:r>
              <a:rPr lang="en-US" dirty="0" err="1"/>
              <a:t>prirodnih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sustava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financijska</a:t>
            </a:r>
            <a:r>
              <a:rPr lang="en-US" dirty="0"/>
              <a:t> </a:t>
            </a:r>
            <a:r>
              <a:rPr lang="en-US" dirty="0" err="1"/>
              <a:t>tržišta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Pojavljuje</a:t>
            </a:r>
            <a:r>
              <a:rPr lang="en-US" dirty="0"/>
              <a:t> se u </a:t>
            </a:r>
            <a:r>
              <a:rPr lang="en-US" dirty="0" err="1"/>
              <a:t>nekim</a:t>
            </a:r>
            <a:r>
              <a:rPr lang="en-US" dirty="0"/>
              <a:t> </a:t>
            </a:r>
            <a:r>
              <a:rPr lang="en-US" dirty="0" err="1"/>
              <a:t>uzorcima</a:t>
            </a:r>
            <a:r>
              <a:rPr lang="en-US" dirty="0"/>
              <a:t> u </a:t>
            </a:r>
            <a:r>
              <a:rPr lang="en-US" dirty="0" err="1"/>
              <a:t>prirodi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spiralni</a:t>
            </a:r>
            <a:r>
              <a:rPr lang="en-US" dirty="0"/>
              <a:t> </a:t>
            </a:r>
            <a:r>
              <a:rPr lang="en-US" dirty="0" err="1"/>
              <a:t>raspored</a:t>
            </a:r>
            <a:r>
              <a:rPr lang="en-US" dirty="0"/>
              <a:t> </a:t>
            </a:r>
            <a:r>
              <a:rPr lang="en-US" dirty="0" err="1"/>
              <a:t>lišća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dijelova</a:t>
            </a:r>
            <a:r>
              <a:rPr lang="en-US" dirty="0"/>
              <a:t> </a:t>
            </a:r>
            <a:r>
              <a:rPr lang="en-US" dirty="0" err="1"/>
              <a:t>vegetacije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Najvise</a:t>
            </a:r>
            <a:r>
              <a:rPr lang="en-US" dirty="0"/>
              <a:t> </a:t>
            </a:r>
            <a:r>
              <a:rPr lang="en-US" dirty="0" err="1"/>
              <a:t>izrazeno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tipova</a:t>
            </a:r>
            <a:r>
              <a:rPr lang="en-US" dirty="0"/>
              <a:t> </a:t>
            </a:r>
            <a:r>
              <a:rPr lang="en-US" dirty="0" err="1"/>
              <a:t>sukulenata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u </a:t>
            </a:r>
            <a:r>
              <a:rPr lang="en-US" dirty="0" err="1"/>
              <a:t>suncokretima</a:t>
            </a:r>
            <a:r>
              <a:rPr lang="en-US" dirty="0"/>
              <a:t>.</a:t>
            </a:r>
          </a:p>
        </p:txBody>
      </p:sp>
      <p:pic>
        <p:nvPicPr>
          <p:cNvPr id="3074" name="Picture 2" descr="Regular dodecahedron - Wikipedia">
            <a:extLst>
              <a:ext uri="{FF2B5EF4-FFF2-40B4-BE49-F238E27FC236}">
                <a16:creationId xmlns:a16="http://schemas.microsoft.com/office/drawing/2014/main" id="{BD2D21AD-C9C2-4023-8491-394817CF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04" y="1359365"/>
            <a:ext cx="1121306" cy="109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5187DD0-9640-499F-AD7C-6DAC639B0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739" y="1359365"/>
            <a:ext cx="1144411" cy="109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Golden Ratio in Flowers | Spirals in nature, Fibonacci in nature, Fibonacci  sequence in nature">
            <a:extLst>
              <a:ext uri="{FF2B5EF4-FFF2-40B4-BE49-F238E27FC236}">
                <a16:creationId xmlns:a16="http://schemas.microsoft.com/office/drawing/2014/main" id="{6E3F2202-5570-4714-A9A8-CD16DCF5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897" y="4155161"/>
            <a:ext cx="1235380" cy="9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D53077-7DCE-46BB-8B0F-882524C1C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090" y="3762017"/>
            <a:ext cx="1647173" cy="1319679"/>
          </a:xfrm>
          <a:prstGeom prst="rect">
            <a:avLst/>
          </a:prstGeom>
        </p:spPr>
      </p:pic>
      <p:pic>
        <p:nvPicPr>
          <p:cNvPr id="3080" name="Picture 8" descr="What is the Fibonacci sequence? | Live Science">
            <a:extLst>
              <a:ext uri="{FF2B5EF4-FFF2-40B4-BE49-F238E27FC236}">
                <a16:creationId xmlns:a16="http://schemas.microsoft.com/office/drawing/2014/main" id="{24998C34-05C8-4051-9F80-0889CB3B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11" y="4155161"/>
            <a:ext cx="1647173" cy="9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5832D-DE4D-494A-8BB1-8341A1D44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6090" y="2706561"/>
            <a:ext cx="1647173" cy="938935"/>
          </a:xfrm>
          <a:prstGeom prst="rect">
            <a:avLst/>
          </a:prstGeom>
        </p:spPr>
      </p:pic>
      <p:pic>
        <p:nvPicPr>
          <p:cNvPr id="3082" name="Picture 10" descr="Golden ratio – Alziend">
            <a:extLst>
              <a:ext uri="{FF2B5EF4-FFF2-40B4-BE49-F238E27FC236}">
                <a16:creationId xmlns:a16="http://schemas.microsoft.com/office/drawing/2014/main" id="{75B43AFF-A226-44D1-B6AE-196756569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63" y="4155161"/>
            <a:ext cx="926535" cy="9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27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Fibonacciev niz u prirodi</a:t>
            </a:r>
            <a:endParaRPr dirty="0"/>
          </a:p>
        </p:txBody>
      </p:sp>
      <p:sp>
        <p:nvSpPr>
          <p:cNvPr id="51" name="Google Shape;47;p15">
            <a:extLst>
              <a:ext uri="{FF2B5EF4-FFF2-40B4-BE49-F238E27FC236}">
                <a16:creationId xmlns:a16="http://schemas.microsoft.com/office/drawing/2014/main" id="{4ACCB046-7939-48A5-99A2-B7E97C288043}"/>
              </a:ext>
            </a:extLst>
          </p:cNvPr>
          <p:cNvSpPr txBox="1">
            <a:spLocks/>
          </p:cNvSpPr>
          <p:nvPr/>
        </p:nvSpPr>
        <p:spPr>
          <a:xfrm>
            <a:off x="457200" y="1128865"/>
            <a:ext cx="8229600" cy="1442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D5155D-6BD6-423D-BDC3-644648F1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395413"/>
            <a:ext cx="65913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697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Fibonacciev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I </a:t>
            </a:r>
            <a:r>
              <a:rPr lang="en-US" dirty="0" err="1"/>
              <a:t>zlatni</a:t>
            </a:r>
            <a:r>
              <a:rPr lang="en-US" dirty="0"/>
              <a:t> </a:t>
            </a:r>
            <a:r>
              <a:rPr lang="en-US" dirty="0" err="1"/>
              <a:t>rez</a:t>
            </a:r>
            <a:endParaRPr dirty="0"/>
          </a:p>
        </p:txBody>
      </p:sp>
      <p:sp>
        <p:nvSpPr>
          <p:cNvPr id="51" name="Google Shape;47;p15">
            <a:extLst>
              <a:ext uri="{FF2B5EF4-FFF2-40B4-BE49-F238E27FC236}">
                <a16:creationId xmlns:a16="http://schemas.microsoft.com/office/drawing/2014/main" id="{4ACCB046-7939-48A5-99A2-B7E97C288043}"/>
              </a:ext>
            </a:extLst>
          </p:cNvPr>
          <p:cNvSpPr txBox="1">
            <a:spLocks/>
          </p:cNvSpPr>
          <p:nvPr/>
        </p:nvSpPr>
        <p:spPr>
          <a:xfrm>
            <a:off x="457200" y="1308882"/>
            <a:ext cx="8229600" cy="1572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 </a:t>
            </a:r>
            <a:r>
              <a:rPr lang="en-US" dirty="0" err="1"/>
              <a:t>fibonaccievom</a:t>
            </a:r>
            <a:r>
              <a:rPr lang="en-US" dirty="0"/>
              <a:t> </a:t>
            </a:r>
            <a:r>
              <a:rPr lang="en-US" dirty="0" err="1"/>
              <a:t>nizu</a:t>
            </a:r>
            <a:r>
              <a:rPr lang="en-US" dirty="0"/>
              <a:t>, </a:t>
            </a:r>
            <a:r>
              <a:rPr lang="en-US" dirty="0" err="1"/>
              <a:t>omjer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proslim</a:t>
            </a:r>
            <a:r>
              <a:rPr lang="en-US" dirty="0"/>
              <a:t> </a:t>
            </a:r>
            <a:r>
              <a:rPr lang="en-US" dirty="0" err="1"/>
              <a:t>brojem</a:t>
            </a:r>
            <a:r>
              <a:rPr lang="en-US" dirty="0"/>
              <a:t> je </a:t>
            </a:r>
            <a:r>
              <a:rPr lang="en-US" dirty="0" err="1"/>
              <a:t>jednak</a:t>
            </a:r>
            <a:r>
              <a:rPr lang="en-US" dirty="0"/>
              <a:t> </a:t>
            </a:r>
            <a:r>
              <a:rPr lang="en-US" dirty="0" err="1"/>
              <a:t>zlatnom</a:t>
            </a:r>
            <a:r>
              <a:rPr lang="en-US" dirty="0"/>
              <a:t> </a:t>
            </a:r>
            <a:r>
              <a:rPr lang="en-US" dirty="0" err="1"/>
              <a:t>rezu</a:t>
            </a:r>
            <a:r>
              <a:rPr lang="en-US" dirty="0"/>
              <a:t> (1.618…)</a:t>
            </a:r>
            <a:br>
              <a:rPr lang="en-US" dirty="0"/>
            </a:br>
            <a:r>
              <a:rPr lang="en-US" dirty="0"/>
              <a:t>F(n) : F(n-1) = 1.618033…</a:t>
            </a:r>
          </a:p>
          <a:p>
            <a:r>
              <a:rPr lang="en-US" dirty="0"/>
              <a:t>      za n ∈ &lt;1, </a:t>
            </a:r>
            <a:r>
              <a:rPr lang="en-US" sz="1600" dirty="0"/>
              <a:t>∞</a:t>
            </a:r>
            <a:r>
              <a:rPr lang="en-US" dirty="0"/>
              <a:t>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www.desmos.com/calculator/pprk9eor3i?lang=en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Fibonacciev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se </a:t>
            </a:r>
            <a:r>
              <a:rPr lang="en-US" dirty="0" err="1"/>
              <a:t>napisati</a:t>
            </a:r>
            <a:r>
              <a:rPr lang="en-US" dirty="0"/>
              <a:t> u </a:t>
            </a:r>
            <a:r>
              <a:rPr lang="en-US" dirty="0" err="1"/>
              <a:t>obilku</a:t>
            </a:r>
            <a:r>
              <a:rPr lang="en-US" dirty="0"/>
              <a:t> limes (</a:t>
            </a:r>
            <a:r>
              <a:rPr lang="en-US" dirty="0" err="1"/>
              <a:t>lim</a:t>
            </a:r>
            <a:r>
              <a:rPr lang="en-US" dirty="0"/>
              <a:t>) </a:t>
            </a:r>
            <a:r>
              <a:rPr lang="en-US" dirty="0" err="1"/>
              <a:t>funkcije</a:t>
            </a:r>
            <a:r>
              <a:rPr lang="en-US" dirty="0"/>
              <a:t>, u </a:t>
            </a:r>
            <a:r>
              <a:rPr lang="en-US" dirty="0" err="1"/>
              <a:t>znacenju</a:t>
            </a:r>
            <a:r>
              <a:rPr lang="en-US" dirty="0"/>
              <a:t>: </a:t>
            </a:r>
            <a:r>
              <a:rPr lang="en-US" dirty="0" err="1"/>
              <a:t>kako</a:t>
            </a:r>
            <a:r>
              <a:rPr lang="en-US" dirty="0"/>
              <a:t> se </a:t>
            </a:r>
            <a:r>
              <a:rPr lang="en-US" dirty="0" err="1"/>
              <a:t>broj</a:t>
            </a:r>
            <a:r>
              <a:rPr lang="en-US" dirty="0"/>
              <a:t> n </a:t>
            </a:r>
            <a:r>
              <a:rPr lang="en-US" dirty="0" err="1"/>
              <a:t>priblizava</a:t>
            </a:r>
            <a:r>
              <a:rPr lang="en-US" dirty="0"/>
              <a:t> </a:t>
            </a:r>
            <a:r>
              <a:rPr lang="en-US" dirty="0" err="1"/>
              <a:t>beskonacnosti</a:t>
            </a:r>
            <a:r>
              <a:rPr lang="en-US" dirty="0"/>
              <a:t>, </a:t>
            </a:r>
            <a:r>
              <a:rPr lang="en-US" dirty="0" err="1"/>
              <a:t>fibonaccijev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aproksimiranu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 </a:t>
            </a:r>
            <a:r>
              <a:rPr lang="en-US" dirty="0" err="1"/>
              <a:t>zlatnog</a:t>
            </a:r>
            <a:r>
              <a:rPr lang="en-US" dirty="0"/>
              <a:t> </a:t>
            </a:r>
            <a:r>
              <a:rPr lang="en-US" dirty="0" err="1"/>
              <a:t>omjera</a:t>
            </a:r>
            <a:r>
              <a:rPr lang="en-US" dirty="0"/>
              <a:t> (1.618…)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F12B6-A0DC-498B-B3EF-70861F428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45292"/>
            <a:ext cx="5781675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994CB-2DB1-4FFB-99D9-4C2359C16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894" y="3781217"/>
            <a:ext cx="1835063" cy="672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5FC37-9687-4906-9CE3-85A648C5C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89394"/>
            <a:ext cx="2956142" cy="455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4497E9-E802-48C6-8512-9C7BDC761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6894" y="4453467"/>
            <a:ext cx="1838258" cy="642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Fibonacciev niz u prirodi</a:t>
            </a:r>
            <a:endParaRPr dirty="0"/>
          </a:p>
        </p:txBody>
      </p:sp>
      <p:sp>
        <p:nvSpPr>
          <p:cNvPr id="51" name="Google Shape;47;p15">
            <a:extLst>
              <a:ext uri="{FF2B5EF4-FFF2-40B4-BE49-F238E27FC236}">
                <a16:creationId xmlns:a16="http://schemas.microsoft.com/office/drawing/2014/main" id="{4ACCB046-7939-48A5-99A2-B7E97C288043}"/>
              </a:ext>
            </a:extLst>
          </p:cNvPr>
          <p:cNvSpPr txBox="1">
            <a:spLocks/>
          </p:cNvSpPr>
          <p:nvPr/>
        </p:nvSpPr>
        <p:spPr>
          <a:xfrm>
            <a:off x="457200" y="1128865"/>
            <a:ext cx="8229600" cy="1442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Fibonaccijev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koristen</a:t>
            </a:r>
            <a:r>
              <a:rPr lang="en-US" dirty="0"/>
              <a:t> je za </a:t>
            </a:r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prirode</a:t>
            </a:r>
            <a:r>
              <a:rPr lang="en-US" dirty="0"/>
              <a:t>, </a:t>
            </a:r>
            <a:r>
              <a:rPr lang="en-US" dirty="0" err="1"/>
              <a:t>npr</a:t>
            </a:r>
            <a:r>
              <a:rPr lang="en-US" dirty="0"/>
              <a:t> model </a:t>
            </a:r>
            <a:r>
              <a:rPr lang="en-US" dirty="0" err="1"/>
              <a:t>suncokreta</a:t>
            </a:r>
            <a:r>
              <a:rPr lang="en-US" dirty="0"/>
              <a:t> koji je </a:t>
            </a:r>
            <a:r>
              <a:rPr lang="en-US" dirty="0" err="1"/>
              <a:t>definiran</a:t>
            </a:r>
            <a:r>
              <a:rPr lang="en-US" dirty="0"/>
              <a:t> </a:t>
            </a:r>
            <a:r>
              <a:rPr lang="en-US" dirty="0" err="1"/>
              <a:t>formulom</a:t>
            </a:r>
            <a:r>
              <a:rPr lang="en-US" dirty="0"/>
              <a:t>, </a:t>
            </a:r>
            <a:r>
              <a:rPr lang="en-US" dirty="0" err="1"/>
              <a:t>gdje</a:t>
            </a:r>
            <a:r>
              <a:rPr lang="en-US" dirty="0"/>
              <a:t> je n </a:t>
            </a:r>
            <a:r>
              <a:rPr lang="en-US" dirty="0" err="1"/>
              <a:t>trenutni</a:t>
            </a:r>
            <a:r>
              <a:rPr lang="en-US" dirty="0"/>
              <a:t> index </a:t>
            </a:r>
            <a:r>
              <a:rPr lang="en-US" dirty="0" err="1"/>
              <a:t>cvjetica</a:t>
            </a:r>
            <a:r>
              <a:rPr lang="en-US" dirty="0"/>
              <a:t> (</a:t>
            </a:r>
            <a:r>
              <a:rPr lang="en-US" dirty="0" err="1"/>
              <a:t>svaka</a:t>
            </a:r>
            <a:r>
              <a:rPr lang="en-US" dirty="0"/>
              <a:t> ova </a:t>
            </a:r>
            <a:r>
              <a:rPr lang="en-US" dirty="0" err="1"/>
              <a:t>tocka</a:t>
            </a:r>
            <a:r>
              <a:rPr lang="en-US" dirty="0"/>
              <a:t> je ka ‘</a:t>
            </a:r>
            <a:r>
              <a:rPr lang="en-US" dirty="0" err="1"/>
              <a:t>cvjetic</a:t>
            </a:r>
            <a:r>
              <a:rPr lang="en-US" dirty="0"/>
              <a:t>’), I c je </a:t>
            </a:r>
            <a:r>
              <a:rPr lang="en-US" dirty="0" err="1"/>
              <a:t>konstantan</a:t>
            </a:r>
            <a:r>
              <a:rPr lang="en-US" dirty="0"/>
              <a:t> scalar.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Ovo se u </a:t>
            </a:r>
            <a:r>
              <a:rPr lang="en-US" dirty="0" err="1"/>
              <a:t>prirodi</a:t>
            </a:r>
            <a:r>
              <a:rPr lang="en-US" dirty="0"/>
              <a:t> </a:t>
            </a:r>
            <a:r>
              <a:rPr lang="en-US" dirty="0" err="1"/>
              <a:t>dogada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cvjetic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tocno</a:t>
            </a:r>
            <a:r>
              <a:rPr lang="en-US" dirty="0"/>
              <a:t> ka </a:t>
            </a:r>
            <a:r>
              <a:rPr lang="en-US" dirty="0" err="1"/>
              <a:t>istoj</a:t>
            </a:r>
            <a:r>
              <a:rPr lang="en-US" dirty="0"/>
              <a:t> </a:t>
            </a:r>
            <a:r>
              <a:rPr lang="en-US" dirty="0" err="1"/>
              <a:t>udaljenosti</a:t>
            </a:r>
            <a:r>
              <a:rPr lang="en-US" dirty="0"/>
              <a:t> od centra </a:t>
            </a:r>
            <a:r>
              <a:rPr lang="en-US" dirty="0" err="1"/>
              <a:t>fermatove</a:t>
            </a:r>
            <a:r>
              <a:rPr lang="en-US" dirty="0"/>
              <a:t> </a:t>
            </a:r>
            <a:r>
              <a:rPr lang="en-US" dirty="0" err="1"/>
              <a:t>spirale</a:t>
            </a:r>
            <a:r>
              <a:rPr lang="en-US" dirty="0"/>
              <a:t>, </a:t>
            </a:r>
            <a:r>
              <a:rPr lang="en-US" dirty="0" err="1"/>
              <a:t>dajuci</a:t>
            </a:r>
            <a:r>
              <a:rPr lang="en-US" dirty="0"/>
              <a:t> </a:t>
            </a:r>
            <a:r>
              <a:rPr lang="en-US" dirty="0" err="1"/>
              <a:t>najvecu</a:t>
            </a:r>
            <a:r>
              <a:rPr lang="en-US" dirty="0"/>
              <a:t> ‘</a:t>
            </a:r>
            <a:r>
              <a:rPr lang="en-US" dirty="0" err="1"/>
              <a:t>efikasnost</a:t>
            </a:r>
            <a:r>
              <a:rPr lang="en-US" dirty="0"/>
              <a:t>’ </a:t>
            </a:r>
            <a:r>
              <a:rPr lang="en-US" dirty="0" err="1"/>
              <a:t>prostora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95E678-6F65-4C46-A25C-06F92D2C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46" y="2599537"/>
            <a:ext cx="1585195" cy="4125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829C93-F160-4E66-88D3-F0E2DB046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960" y="2805830"/>
            <a:ext cx="2073840" cy="207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561D96-5EBC-4EEB-883B-7E5C9FEB8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51" y="280583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E7DA267-95B7-4F6D-824C-6B59F9737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47" y="2805829"/>
            <a:ext cx="2095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8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Fibonacciev niz u prirodi</a:t>
            </a:r>
            <a:endParaRPr dirty="0"/>
          </a:p>
        </p:txBody>
      </p:sp>
      <p:sp>
        <p:nvSpPr>
          <p:cNvPr id="51" name="Google Shape;47;p15">
            <a:extLst>
              <a:ext uri="{FF2B5EF4-FFF2-40B4-BE49-F238E27FC236}">
                <a16:creationId xmlns:a16="http://schemas.microsoft.com/office/drawing/2014/main" id="{4ACCB046-7939-48A5-99A2-B7E97C288043}"/>
              </a:ext>
            </a:extLst>
          </p:cNvPr>
          <p:cNvSpPr txBox="1">
            <a:spLocks/>
          </p:cNvSpPr>
          <p:nvPr/>
        </p:nvSpPr>
        <p:spPr>
          <a:xfrm>
            <a:off x="457200" y="1128865"/>
            <a:ext cx="8229600" cy="1442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D5155D-6BD6-423D-BDC3-644648F1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395413"/>
            <a:ext cx="65913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61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</a:t>
            </a:r>
            <a:endParaRPr dirty="0"/>
          </a:p>
        </p:txBody>
      </p:sp>
      <p:sp>
        <p:nvSpPr>
          <p:cNvPr id="51" name="Google Shape;47;p15">
            <a:extLst>
              <a:ext uri="{FF2B5EF4-FFF2-40B4-BE49-F238E27FC236}">
                <a16:creationId xmlns:a16="http://schemas.microsoft.com/office/drawing/2014/main" id="{4ACCB046-7939-48A5-99A2-B7E97C288043}"/>
              </a:ext>
            </a:extLst>
          </p:cNvPr>
          <p:cNvSpPr txBox="1">
            <a:spLocks/>
          </p:cNvSpPr>
          <p:nvPr/>
        </p:nvSpPr>
        <p:spPr>
          <a:xfrm>
            <a:off x="457200" y="895785"/>
            <a:ext cx="8229600" cy="3351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31254A-D69A-4495-873D-0B294C741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13" y="962332"/>
            <a:ext cx="4689987" cy="351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D8E8FDF-7736-4428-834C-5A0FD23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332"/>
            <a:ext cx="3517490" cy="351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9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Vitruvijski covjek</a:t>
            </a:r>
            <a:endParaRPr dirty="0"/>
          </a:p>
        </p:txBody>
      </p:sp>
      <p:sp>
        <p:nvSpPr>
          <p:cNvPr id="51" name="Google Shape;47;p15">
            <a:extLst>
              <a:ext uri="{FF2B5EF4-FFF2-40B4-BE49-F238E27FC236}">
                <a16:creationId xmlns:a16="http://schemas.microsoft.com/office/drawing/2014/main" id="{4ACCB046-7939-48A5-99A2-B7E97C288043}"/>
              </a:ext>
            </a:extLst>
          </p:cNvPr>
          <p:cNvSpPr txBox="1">
            <a:spLocks/>
          </p:cNvSpPr>
          <p:nvPr/>
        </p:nvSpPr>
        <p:spPr>
          <a:xfrm>
            <a:off x="457200" y="1128864"/>
            <a:ext cx="8229600" cy="37705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Vitruvijski</a:t>
            </a:r>
            <a:r>
              <a:rPr lang="en-US" dirty="0"/>
              <a:t> </a:t>
            </a:r>
            <a:r>
              <a:rPr lang="en-US" dirty="0" err="1"/>
              <a:t>covijek</a:t>
            </a:r>
            <a:r>
              <a:rPr lang="en-US" dirty="0"/>
              <a:t> </a:t>
            </a:r>
            <a:r>
              <a:rPr lang="en-US" dirty="0" err="1"/>
              <a:t>reprezentira</a:t>
            </a:r>
            <a:r>
              <a:rPr lang="en-US" dirty="0"/>
              <a:t> </a:t>
            </a:r>
            <a:r>
              <a:rPr lang="en-US" dirty="0" err="1"/>
              <a:t>idealne</a:t>
            </a:r>
            <a:r>
              <a:rPr lang="en-US" dirty="0"/>
              <a:t> </a:t>
            </a:r>
            <a:r>
              <a:rPr lang="en-US" dirty="0" err="1"/>
              <a:t>ljudske</a:t>
            </a:r>
            <a:r>
              <a:rPr lang="en-US" dirty="0"/>
              <a:t> </a:t>
            </a:r>
            <a:r>
              <a:rPr lang="en-US" dirty="0" err="1"/>
              <a:t>proporcije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Nacrtao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je </a:t>
            </a:r>
            <a:r>
              <a:rPr lang="en-US" dirty="0" err="1"/>
              <a:t>Leonadro</a:t>
            </a:r>
            <a:r>
              <a:rPr lang="en-US" dirty="0"/>
              <a:t> da Vinci ~1490.g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548D1B-E1B2-45AB-93A2-814564BB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14" y="1128864"/>
            <a:ext cx="2091586" cy="29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488288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Saving Infographics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5E2CF"/>
      </a:lt2>
      <a:accent1>
        <a:srgbClr val="87C6CC"/>
      </a:accent1>
      <a:accent2>
        <a:srgbClr val="8BB96C"/>
      </a:accent2>
      <a:accent3>
        <a:srgbClr val="F9DA21"/>
      </a:accent3>
      <a:accent4>
        <a:srgbClr val="7CBEC1"/>
      </a:accent4>
      <a:accent5>
        <a:srgbClr val="9DC67D"/>
      </a:accent5>
      <a:accent6>
        <a:srgbClr val="70934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350</Words>
  <Application>Microsoft Office PowerPoint</Application>
  <PresentationFormat>On-screen Show (16:9)</PresentationFormat>
  <Paragraphs>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Fira Sans Extra Condensed</vt:lpstr>
      <vt:lpstr>Nimbus Roman No9 L</vt:lpstr>
      <vt:lpstr>Roboto</vt:lpstr>
      <vt:lpstr>Arial</vt:lpstr>
      <vt:lpstr>Energy Saving Infographics by Slidesgo</vt:lpstr>
      <vt:lpstr>Zlatni Rez (The Golden Ratio)</vt:lpstr>
      <vt:lpstr>Sto je zlatni rez (omjer)</vt:lpstr>
      <vt:lpstr>Sto je zlatni rez (omjer)</vt:lpstr>
      <vt:lpstr>Fibonacciev niz u prirodi</vt:lpstr>
      <vt:lpstr>Fibonacciev niz I zlatni rez</vt:lpstr>
      <vt:lpstr>Fibonacciev niz u prirodi</vt:lpstr>
      <vt:lpstr>Fibonacciev niz u prirodi</vt:lpstr>
      <vt:lpstr>*</vt:lpstr>
      <vt:lpstr>Vitruvijski covjek</vt:lpstr>
      <vt:lpstr>To bi bilo to.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Vrste gorivih clanaka (Fuel cells)</dc:title>
  <dc:creator>Forsaken Nydoseth</dc:creator>
  <cp:lastModifiedBy>Josip Mrdeža</cp:lastModifiedBy>
  <cp:revision>51</cp:revision>
  <dcterms:modified xsi:type="dcterms:W3CDTF">2023-02-07T20:47:29Z</dcterms:modified>
</cp:coreProperties>
</file>